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72" r:id="rId2"/>
    <p:sldId id="257" r:id="rId3"/>
    <p:sldId id="699" r:id="rId4"/>
    <p:sldId id="676" r:id="rId5"/>
    <p:sldId id="720" r:id="rId6"/>
    <p:sldId id="446" r:id="rId7"/>
    <p:sldId id="721" r:id="rId8"/>
    <p:sldId id="722" r:id="rId9"/>
    <p:sldId id="723" r:id="rId10"/>
    <p:sldId id="261" r:id="rId11"/>
    <p:sldId id="724" r:id="rId12"/>
    <p:sldId id="725" r:id="rId13"/>
    <p:sldId id="269" r:id="rId14"/>
    <p:sldId id="727" r:id="rId15"/>
    <p:sldId id="729" r:id="rId16"/>
    <p:sldId id="678" r:id="rId17"/>
    <p:sldId id="358" r:id="rId18"/>
    <p:sldId id="567" r:id="rId1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54F858-38B5-4AE2-8E56-67BEDF561017}" v="17" dt="2026-02-19T21:18:02.215"/>
    <p1510:client id="{53EB35DF-5832-4F93-8788-7D5B5EE72577}" v="749" dt="2026-02-19T19:45:42.685"/>
    <p1510:client id="{BF2DD638-0A4F-4566-8EDA-3BAFE4197652}" v="2" dt="2026-02-19T21:23:14.7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658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Stevens" userId="9d256d53-fd73-4595-87c6-6a37939d6715" providerId="ADAL" clId="{826ED0F4-B671-455F-B5C5-609F6ACB88B8}"/>
    <pc:docChg chg="modSld modNotesMaster">
      <pc:chgData name="Christine Stevens" userId="9d256d53-fd73-4595-87c6-6a37939d6715" providerId="ADAL" clId="{826ED0F4-B671-455F-B5C5-609F6ACB88B8}" dt="2026-02-19T21:23:14.686" v="3" actId="1076"/>
      <pc:docMkLst>
        <pc:docMk/>
      </pc:docMkLst>
      <pc:sldChg chg="modNotes">
        <pc:chgData name="Christine Stevens" userId="9d256d53-fd73-4595-87c6-6a37939d6715" providerId="ADAL" clId="{826ED0F4-B671-455F-B5C5-609F6ACB88B8}" dt="2026-02-19T21:22:37.422" v="0"/>
        <pc:sldMkLst>
          <pc:docMk/>
          <pc:sldMk cId="0" sldId="261"/>
        </pc:sldMkLst>
      </pc:sldChg>
      <pc:sldChg chg="modNotes">
        <pc:chgData name="Christine Stevens" userId="9d256d53-fd73-4595-87c6-6a37939d6715" providerId="ADAL" clId="{826ED0F4-B671-455F-B5C5-609F6ACB88B8}" dt="2026-02-19T21:22:37.422" v="0"/>
        <pc:sldMkLst>
          <pc:docMk/>
          <pc:sldMk cId="0" sldId="269"/>
        </pc:sldMkLst>
      </pc:sldChg>
      <pc:sldChg chg="modNotes">
        <pc:chgData name="Christine Stevens" userId="9d256d53-fd73-4595-87c6-6a37939d6715" providerId="ADAL" clId="{826ED0F4-B671-455F-B5C5-609F6ACB88B8}" dt="2026-02-19T21:22:37.422" v="0"/>
        <pc:sldMkLst>
          <pc:docMk/>
          <pc:sldMk cId="0" sldId="446"/>
        </pc:sldMkLst>
      </pc:sldChg>
      <pc:sldChg chg="modSp mod">
        <pc:chgData name="Christine Stevens" userId="9d256d53-fd73-4595-87c6-6a37939d6715" providerId="ADAL" clId="{826ED0F4-B671-455F-B5C5-609F6ACB88B8}" dt="2026-02-19T21:23:14.686" v="3" actId="1076"/>
        <pc:sldMkLst>
          <pc:docMk/>
          <pc:sldMk cId="3105650601" sldId="676"/>
        </pc:sldMkLst>
        <pc:spChg chg="mod">
          <ac:chgData name="Christine Stevens" userId="9d256d53-fd73-4595-87c6-6a37939d6715" providerId="ADAL" clId="{826ED0F4-B671-455F-B5C5-609F6ACB88B8}" dt="2026-02-19T21:23:12.242" v="2" actId="1076"/>
          <ac:spMkLst>
            <pc:docMk/>
            <pc:sldMk cId="3105650601" sldId="676"/>
            <ac:spMk id="2" creationId="{F28F4EF4-6EB0-4477-0912-D99183B3B484}"/>
          </ac:spMkLst>
        </pc:spChg>
        <pc:picChg chg="mod">
          <ac:chgData name="Christine Stevens" userId="9d256d53-fd73-4595-87c6-6a37939d6715" providerId="ADAL" clId="{826ED0F4-B671-455F-B5C5-609F6ACB88B8}" dt="2026-02-19T21:23:14.686" v="3" actId="1076"/>
          <ac:picMkLst>
            <pc:docMk/>
            <pc:sldMk cId="3105650601" sldId="676"/>
            <ac:picMk id="5" creationId="{66133B83-A5CA-1359-3B73-A5BD9BA18DB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r%20Stevens\Downloads\graph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tx1"/>
                </a:solidFill>
              </a:rPr>
              <a:t>Low</a:t>
            </a:r>
            <a:r>
              <a:rPr lang="en-US" sz="3200" b="1" baseline="0" dirty="0">
                <a:solidFill>
                  <a:schemeClr val="tx1"/>
                </a:solidFill>
              </a:rPr>
              <a:t> Food security among UWT students </a:t>
            </a:r>
          </a:p>
          <a:p>
            <a:pPr algn="ctr">
              <a:defRPr sz="3200"/>
            </a:pPr>
            <a:r>
              <a:rPr lang="en-US" sz="3200" b="1" i="1" u="none" strike="noStrike" baseline="0" dirty="0">
                <a:solidFill>
                  <a:schemeClr val="tx1"/>
                </a:solidFill>
                <a:effectLst/>
              </a:rPr>
              <a:t>(USDA)</a:t>
            </a:r>
            <a:endParaRPr lang="en-US" sz="3200" b="1" i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882373568394726"/>
          <c:y val="4.559271062306567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2B-4F3B-944D-E45F3E822277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2B-4F3B-944D-E45F3E822277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2B-4F3B-944D-E45F3E822277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2B-4F3B-944D-E45F3E8222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Sheet2!$A$4:$D$4</c:f>
              <c:numCache>
                <c:formatCode>General</c:formatCode>
                <c:ptCount val="4"/>
                <c:pt idx="0">
                  <c:v>2014</c:v>
                </c:pt>
                <c:pt idx="1">
                  <c:v>2016</c:v>
                </c:pt>
                <c:pt idx="2">
                  <c:v>2018</c:v>
                </c:pt>
                <c:pt idx="3">
                  <c:v>2024</c:v>
                </c:pt>
              </c:numCache>
            </c:numRef>
          </c:cat>
          <c:val>
            <c:numRef>
              <c:f>Sheet2!$A$5:$D$5</c:f>
              <c:numCache>
                <c:formatCode>0%</c:formatCode>
                <c:ptCount val="4"/>
                <c:pt idx="0">
                  <c:v>0.33</c:v>
                </c:pt>
                <c:pt idx="1">
                  <c:v>0.36</c:v>
                </c:pt>
                <c:pt idx="2">
                  <c:v>0.42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2B-4F3B-944D-E45F3E822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0175424"/>
        <c:axId val="1760173024"/>
      </c:barChart>
      <c:catAx>
        <c:axId val="176017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0173024"/>
        <c:crosses val="autoZero"/>
        <c:auto val="1"/>
        <c:lblAlgn val="ctr"/>
        <c:lblOffset val="100"/>
        <c:noMultiLvlLbl val="0"/>
      </c:catAx>
      <c:valAx>
        <c:axId val="176017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017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21382874015748"/>
          <c:y val="4.9368239686034265E-2"/>
          <c:w val="0.75851131889763779"/>
          <c:h val="0.699477501263157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[graphs.xlsx]Sheet1!$C$1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[graphs.xlsx]Sheet1!$B$2:$B$6</c:f>
              <c:strCache>
                <c:ptCount val="5"/>
                <c:pt idx="0">
                  <c:v>worry about money for food</c:v>
                </c:pt>
                <c:pt idx="1">
                  <c:v>could not afford balanced meals</c:v>
                </c:pt>
                <c:pt idx="2">
                  <c:v>low cost food </c:v>
                </c:pt>
                <c:pt idx="3">
                  <c:v>skip meals due to lack of money</c:v>
                </c:pt>
                <c:pt idx="4">
                  <c:v>skip meals to feed children</c:v>
                </c:pt>
              </c:strCache>
            </c:strRef>
          </c:cat>
          <c:val>
            <c:numRef>
              <c:f>[graphs.xlsx]Sheet1!$C$2:$C$6</c:f>
              <c:numCache>
                <c:formatCode>General</c:formatCode>
                <c:ptCount val="5"/>
                <c:pt idx="0">
                  <c:v>15</c:v>
                </c:pt>
                <c:pt idx="1">
                  <c:v>15</c:v>
                </c:pt>
                <c:pt idx="2">
                  <c:v>17</c:v>
                </c:pt>
                <c:pt idx="3">
                  <c:v>8.9</c:v>
                </c:pt>
                <c:pt idx="4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AD-475B-9D91-DA91B93BD228}"/>
            </c:ext>
          </c:extLst>
        </c:ser>
        <c:ser>
          <c:idx val="1"/>
          <c:order val="1"/>
          <c:tx>
            <c:strRef>
              <c:f>[graphs.xlsx]Sheet1!$D$1</c:f>
              <c:strCache>
                <c:ptCount val="1"/>
                <c:pt idx="0">
                  <c:v>UWT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[graphs.xlsx]Sheet1!$B$2:$B$6</c:f>
              <c:strCache>
                <c:ptCount val="5"/>
                <c:pt idx="0">
                  <c:v>worry about money for food</c:v>
                </c:pt>
                <c:pt idx="1">
                  <c:v>could not afford balanced meals</c:v>
                </c:pt>
                <c:pt idx="2">
                  <c:v>low cost food </c:v>
                </c:pt>
                <c:pt idx="3">
                  <c:v>skip meals due to lack of money</c:v>
                </c:pt>
                <c:pt idx="4">
                  <c:v>skip meals to feed children</c:v>
                </c:pt>
              </c:strCache>
            </c:strRef>
          </c:cat>
          <c:val>
            <c:numRef>
              <c:f>[graphs.xlsx]Sheet1!$D$2:$D$6</c:f>
              <c:numCache>
                <c:formatCode>General</c:formatCode>
                <c:ptCount val="5"/>
                <c:pt idx="0">
                  <c:v>44</c:v>
                </c:pt>
                <c:pt idx="1">
                  <c:v>52</c:v>
                </c:pt>
                <c:pt idx="2">
                  <c:v>44</c:v>
                </c:pt>
                <c:pt idx="3">
                  <c:v>31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AD-475B-9D91-DA91B93BD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0797760"/>
        <c:axId val="698464224"/>
        <c:axId val="0"/>
      </c:bar3DChart>
      <c:catAx>
        <c:axId val="700797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698464224"/>
        <c:crosses val="autoZero"/>
        <c:auto val="1"/>
        <c:lblAlgn val="ctr"/>
        <c:lblOffset val="100"/>
        <c:noMultiLvlLbl val="0"/>
      </c:catAx>
      <c:valAx>
        <c:axId val="6984642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500"/>
                </a:pPr>
                <a:r>
                  <a:rPr lang="en-US" sz="2500" dirty="0"/>
                  <a:t>Percentage </a:t>
                </a:r>
              </a:p>
            </c:rich>
          </c:tx>
          <c:layout>
            <c:manualLayout>
              <c:xMode val="edge"/>
              <c:yMode val="edge"/>
              <c:x val="3.0523255813953501E-2"/>
              <c:y val="0.596537099529224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700797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07320227354647"/>
          <c:y val="0.32258852096113833"/>
          <c:w val="0.107528752087807"/>
          <c:h val="0.173820394896266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6859367-DF8B-4EB8-94E6-893C3861BB40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7BCDB35-B71D-4A83-9CBE-DCF169326D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60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AEFDA7A-2FF6-91DE-35B7-0C5942065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7082500C-5CF4-26D2-D9A1-CE960A0A4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7F0B5ED5-FD70-A74D-4DD4-E29AB67D17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610" indent="-29446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7862" indent="-2355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006" indent="-2355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151" indent="-2355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FEED1F-621F-43E8-93FF-DFA2CC834F9A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739775"/>
            <a:ext cx="6572250" cy="3697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3:notes"/>
          <p:cNvSpPr txBox="1">
            <a:spLocks noGrp="1"/>
          </p:cNvSpPr>
          <p:nvPr>
            <p:ph type="body" idx="1"/>
          </p:nvPr>
        </p:nvSpPr>
        <p:spPr>
          <a:xfrm>
            <a:off x="757597" y="4682502"/>
            <a:ext cx="6060779" cy="443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93" tIns="99593" rIns="99593" bIns="99593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275AAE-1E6B-4A17-B589-6B562E6756D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57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83567-C102-4795-A16F-9BFA3849648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47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362FB15F-25A3-7AE9-6623-BE5CC636A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FC766FD7-0A07-7221-2173-3256EC393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647C74B0-68EB-D71C-6634-6F833C869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610" indent="-29446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7862" indent="-2355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006" indent="-2355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151" indent="-2355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E5E0D-63B7-4D79-B0B0-E83FE539364B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b="1" i="0" dirty="0">
                <a:solidFill>
                  <a:srgbClr val="58585A"/>
                </a:solidFill>
                <a:effectLst/>
                <a:latin typeface="inherit"/>
              </a:rPr>
              <a:t>1974</a:t>
            </a:r>
            <a:br>
              <a:rPr lang="en-US" b="0" i="0" dirty="0">
                <a:solidFill>
                  <a:srgbClr val="58585A"/>
                </a:solidFill>
                <a:effectLst/>
                <a:latin typeface="inherit"/>
              </a:rPr>
            </a:br>
            <a:endParaRPr lang="en-US" b="0" i="0" dirty="0">
              <a:solidFill>
                <a:srgbClr val="58585A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en-US" b="0" i="0" dirty="0">
                <a:solidFill>
                  <a:srgbClr val="58585A"/>
                </a:solidFill>
                <a:effectLst/>
                <a:latin typeface="inherit"/>
              </a:rPr>
              <a:t>Judge Bo1dt decision upholds treaty fishing rights Squaxin</a:t>
            </a:r>
            <a:endParaRPr lang="en-US" b="0" i="0" dirty="0">
              <a:solidFill>
                <a:srgbClr val="58585A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 tribe has the federally upheld treaty right to harvest 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50 percent</a:t>
            </a: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of naturally occurring shellfish on privately owned tidelands. If the owner desires, the tribe will harvest the owner’s half and split the profits.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275AAE-1E6B-4A17-B589-6B562E6756D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5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Nyema Clark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CDB35-B71D-4A83-9CBE-DCF169326D3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09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Google Shape;175;p13:notes">
            <a:extLst>
              <a:ext uri="{FF2B5EF4-FFF2-40B4-BE49-F238E27FC236}">
                <a16:creationId xmlns:a16="http://schemas.microsoft.com/office/drawing/2014/main" id="{41D1950A-E88B-6452-214A-B9476AEBB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5567" y="4578756"/>
            <a:ext cx="5884532" cy="43377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86" tIns="97086" rIns="97086" bIns="970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69315" name="Google Shape;176;p13:notes">
            <a:extLst>
              <a:ext uri="{FF2B5EF4-FFF2-40B4-BE49-F238E27FC236}">
                <a16:creationId xmlns:a16="http://schemas.microsoft.com/office/drawing/2014/main" id="{AAAC5A15-BA53-C7F2-694A-8ACD7FA74B1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65138" y="723900"/>
            <a:ext cx="6424612" cy="361315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F0623-CA43-4D06-8C0F-E5B7F525BA6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2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275AAE-1E6B-4A17-B589-6B562E6756D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8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275AAE-1E6B-4A17-B589-6B562E6756D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72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07983" indent="-31076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43051" indent="-24861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40270" indent="-24861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37491" indent="-24861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34712" indent="-248610" defTabSz="4972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31931" indent="-248610" defTabSz="4972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729152" indent="-248610" defTabSz="4972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226372" indent="-248610" defTabSz="4972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4BFCD47-BE6E-45EE-9B71-8C4E2C51E760}" type="slidenum">
              <a:rPr lang="en-US" altLang="en-US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914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82C8-1EAB-DA2E-ED8F-84A0C056C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ADE54-D665-28C1-31C9-197453438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9C3B7-FE55-01C9-A64F-6573668AE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6BDF-B924-C8DF-DD90-B7A7C691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99F02-BB8C-7EA1-AF12-2F65758A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1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7D7A-2354-E23C-F30B-A4A2DD1F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B4F51-D9F9-DAE8-950B-FABA74851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BEE15-8C77-A388-0C22-D1B413F5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E9D7-F302-B617-F471-5922F80D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A1201-E911-8202-4F8E-F62D178A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3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CFD79-F515-A482-D982-977F0D634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86419-8D1D-5E57-12CC-183FA28C3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B2F1E-31D9-3953-6C52-94BC7D0F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25C9A-11AC-E15E-9C78-BEC20168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66D01-3DBC-394D-2B36-35892583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03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-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 descr="Shape 181"/>
          <p:cNvSpPr>
            <a:spLocks noGrp="1"/>
          </p:cNvSpPr>
          <p:nvPr>
            <p:ph type="pic" idx="13"/>
          </p:nvPr>
        </p:nvSpPr>
        <p:spPr>
          <a:xfrm>
            <a:off x="1" y="0"/>
            <a:ext cx="12192049" cy="6858000"/>
          </a:xfrm>
          <a:prstGeom prst="rect">
            <a:avLst/>
          </a:prstGeom>
        </p:spPr>
        <p:txBody>
          <a:bodyPr lIns="91439" tIns="45719" rIns="91439" bIns="45719" rtlCol="0">
            <a:noAutofit/>
          </a:bodyPr>
          <a:lstStyle/>
          <a:p>
            <a:pPr lvl="0"/>
            <a:endParaRPr noProof="0" dirty="0"/>
          </a:p>
        </p:txBody>
      </p:sp>
      <p:sp>
        <p:nvSpPr>
          <p:cNvPr id="2" name="Shape 12">
            <a:extLst>
              <a:ext uri="{FF2B5EF4-FFF2-40B4-BE49-F238E27FC236}">
                <a16:creationId xmlns:a16="http://schemas.microsoft.com/office/drawing/2014/main" id="{D19F0860-7D15-63EB-2C53-1DBA0328A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25175" y="6159500"/>
            <a:ext cx="268288" cy="279400"/>
          </a:xfrm>
        </p:spPr>
        <p:txBody>
          <a:bodyPr lIns="50800" tIns="50800" rIns="50800" bIns="50800" anchor="t"/>
          <a:lstStyle>
            <a:lvl1pPr algn="l">
              <a:defRPr sz="1500"/>
            </a:lvl1pPr>
          </a:lstStyle>
          <a:p>
            <a:pPr>
              <a:defRPr/>
            </a:pPr>
            <a:fld id="{451FC6A9-B6CA-47F7-902F-B68C6743AE89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71120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E0152-FA9F-A473-B3C7-A9D46A58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0AB5D-BDD5-F756-CCD6-E1270C806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E4F28-0D37-1F33-2ECF-DC5EB5EB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9B374-477F-68DF-44F5-5B8B34C5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AA8DC-DB43-E45E-7E0D-DE600917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7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31B0-30F1-7D28-5D06-EB95F70C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81719-7725-8080-52D4-30ED56F9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27E24-A91C-1FB2-48AA-75D263376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F93B1-6227-699F-69C3-F3C42AF3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1B6E6-AB57-8415-8148-92733BC3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7B01-0980-A482-9BBE-39A7783E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C0CE3-42DD-E45B-BFC4-CD0135AE1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B18A2-86B1-269E-4F42-76A5D269E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8F708-9A2E-0865-C165-85AE328C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F2A06-E585-7C13-0106-2A27F034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523E7-D827-2136-58E4-439AB5C1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4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4DD5D-1DA4-CF2E-1916-A74D036F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ECB85-A6E1-69F6-83F2-2116A40AE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6DF10-2AE4-666E-1DC9-E8F16B513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6750C-07D0-747C-88B4-1F1F37829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D6D83F-72FA-0F58-5524-9FA7A0501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A8F1-CEB2-E2A9-A1BE-0CF54F6E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C40C1B-F3C5-EB67-5964-CEDC180C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2730D-063A-2FF3-746F-086E4B7D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8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D3487-495B-F264-44B0-72263BBF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9254B5-69C0-ADD8-3699-EB0AF70EB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1F3C5-B8C6-024A-19BC-2F9ECD2B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69229-6C1F-CF28-2C78-DFBA9669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6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CAE2BA-54A2-9066-AD71-31BF25814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664267-E230-4177-1667-134C5F9DA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21B67-6C6E-0BBC-D2CD-416B9BD6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7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6553-7ECF-E731-707C-3915AAFA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09399-A576-5478-0B47-11E704AC6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4C751-3CEF-B43E-C67F-0A4487F7F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35CDC-EB5D-1B20-9B90-7BE17008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B3D4C-B8F3-8A32-8D85-63098747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F0C77-13B9-9D65-4260-5B50897D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DDD88-022A-AD50-9C28-2DBB7D33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8C509-8422-5477-6C1A-975CA8DE5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22A2D-CFEC-A2E5-EDFE-750843C9E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E429A-4121-5B89-CD25-E5F726DF7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E86F4-E6D2-4107-2142-8F810DFD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E2BBC-B766-3F74-49AB-BC18E281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8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5CA725-2A52-AB5B-B260-5E70CF33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C9E25-8834-72A0-9F4E-15E86E28E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937FE-ABAC-2D40-D4F1-FA2DC9D50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A71B9E-DDE0-44D0-A51C-BF29A93046C5}" type="datetimeFigureOut">
              <a:rPr lang="en-US" smtClean="0"/>
              <a:t>2/19/2026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E3CC0-478A-6BCE-9CFD-F1F50708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A7158-CB9A-D1AE-F50B-32E176B6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3DD0E3-A709-43D0-8CAF-89D49CC2B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9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7MB3Omc1Qxw?si=aGGdDhmoz-v-Y9M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IUeFtaujl7E" TargetMode="External"/><Relationship Id="rId4" Type="http://schemas.openxmlformats.org/officeDocument/2006/relationships/hyperlink" Target="https://www.youtube.com/watch?v=I_7rzoFzV0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UeFtaujl7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Google Shape;101;p3" descr="https://lh4.googleusercontent.com/A6emuTZGA0Glg7u_VN-E7XDYA1J888BSDZhQqx0XP4hLnwZgV8s23cMvTLLBl7whwhSCtpJ3BuQ9kN-Lw_W-Pg8uyA72JWo_Aa0K9mk6frdtjQfCWMrPgLQXzEPCl-rQ-WORxyNCB1GVWzqgOg">
            <a:extLst>
              <a:ext uri="{FF2B5EF4-FFF2-40B4-BE49-F238E27FC236}">
                <a16:creationId xmlns:a16="http://schemas.microsoft.com/office/drawing/2014/main" id="{E4A915D2-590F-254B-2110-5B2FBFB873C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4" r="1" b="26545"/>
          <a:stretch/>
        </p:blipFill>
        <p:spPr bwMode="auto">
          <a:xfrm>
            <a:off x="-3050" y="241865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133F128D-9250-CD04-0CFF-5D1B7C05E6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altLang="en-US" sz="5200" b="1" dirty="0">
                <a:solidFill>
                  <a:srgbClr val="FFFFFF"/>
                </a:solidFill>
              </a:rPr>
            </a:br>
            <a:endParaRPr lang="en-US" altLang="en-US" sz="5200" b="1" dirty="0">
              <a:solidFill>
                <a:srgbClr val="FFFFFF"/>
              </a:solidFill>
            </a:endParaRP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F523C06A-6AC8-EEF2-BF0B-1E9A8DD7E2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17902" y="5746274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800" b="1" dirty="0">
                <a:solidFill>
                  <a:srgbClr val="FFFFFF"/>
                </a:solidFill>
              </a:rPr>
              <a:t>Dr Christine Stevens</a:t>
            </a:r>
          </a:p>
          <a:p>
            <a:r>
              <a:rPr lang="en-US" altLang="en-US" sz="2800" b="1" dirty="0">
                <a:solidFill>
                  <a:srgbClr val="FFFFFF"/>
                </a:solidFill>
              </a:rPr>
              <a:t>University of Washington Tacoma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15AF4-032D-5A99-2FF2-8C300FF610EC}"/>
              </a:ext>
            </a:extLst>
          </p:cNvPr>
          <p:cNvSpPr txBox="1"/>
          <p:nvPr/>
        </p:nvSpPr>
        <p:spPr>
          <a:xfrm>
            <a:off x="281503" y="4063488"/>
            <a:ext cx="1162594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Right to food, Access to cultural foods and Sense of belonging</a:t>
            </a:r>
            <a:endParaRPr lang="en-US" sz="4400" b="1" kern="0" dirty="0">
              <a:solidFill>
                <a:srgbClr val="0C0C0C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4747255" y="-156008"/>
            <a:ext cx="6251110" cy="1783080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600" b="1" dirty="0"/>
              <a:t>HISTORY OF THE UW TACOMA PANTRY</a:t>
            </a:r>
          </a:p>
        </p:txBody>
      </p:sp>
      <p:pic>
        <p:nvPicPr>
          <p:cNvPr id="140" name="Google Shape;140;p6" descr="https://lh4.googleusercontent.com/QrwJpBeZQb7aXCHGfj1SweUOBI8-9kYCAQE7Et40KGjjne2ra1IW3bedBdh2NEdAMXcF4pjYIax4cQbVKrUpTAPC3F7_sEtunR9_MLe8Kv1yokO5GOl7LHbAXsP75J3gjGfzfZLkYHAHTSk1k0UQzJCxWqM-fkvY75-5_Nul8m0znBWwiTgokWtOze4oeZ9xvez4rQ"/>
          <p:cNvPicPr preferRelativeResize="0"/>
          <p:nvPr/>
        </p:nvPicPr>
        <p:blipFill rotWithShape="1">
          <a:blip r:embed="rId3"/>
          <a:srcRect l="5114" r="10262"/>
          <a:stretch>
            <a:fillRect/>
          </a:stretch>
        </p:blipFill>
        <p:spPr>
          <a:xfrm>
            <a:off x="1" y="10"/>
            <a:ext cx="3327990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39" name="Google Shape;139;p6"/>
          <p:cNvSpPr txBox="1">
            <a:spLocks noGrp="1"/>
          </p:cNvSpPr>
          <p:nvPr>
            <p:ph type="body" idx="1"/>
          </p:nvPr>
        </p:nvSpPr>
        <p:spPr>
          <a:xfrm>
            <a:off x="3327991" y="2374947"/>
            <a:ext cx="8860961" cy="4171768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Administration at the time did not feel we had the need for a pantry.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 </a:t>
            </a:r>
            <a:r>
              <a:rPr lang="en-US" b="1" i="1" dirty="0"/>
              <a:t>“if they cannot afford </a:t>
            </a:r>
            <a:r>
              <a:rPr lang="en-US" dirty="0"/>
              <a:t>f</a:t>
            </a:r>
            <a:r>
              <a:rPr lang="en-US" b="1" i="1" dirty="0"/>
              <a:t>ood, then maybe they should not come”</a:t>
            </a:r>
            <a:endParaRPr lang="en-US"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US" dirty="0"/>
            </a:br>
            <a:r>
              <a:rPr lang="en-US" dirty="0"/>
              <a:t>The Center for Equity and Inclusion started Pantry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Shifting the language from charity  to </a:t>
            </a:r>
            <a:r>
              <a:rPr lang="en-US" b="1" dirty="0"/>
              <a:t>food justice</a:t>
            </a: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10000" autoRev="1" fill="remove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00" autoRev="1" fill="remove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0000" autoRev="1" fill="remove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0" autoRev="1" fill="remove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6118168-6374-7FC1-3D37-BD150E5BC5F7}"/>
              </a:ext>
            </a:extLst>
          </p:cNvPr>
          <p:cNvGraphicFramePr>
            <a:graphicFrameLocks/>
          </p:cNvGraphicFramePr>
          <p:nvPr/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08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878542" y="-2534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/>
              <a:t>UWT compared to US population</a:t>
            </a:r>
          </a:p>
        </p:txBody>
      </p:sp>
      <p:graphicFrame>
        <p:nvGraphicFramePr>
          <p:cNvPr id="6" name="UWT food insecurity"/>
          <p:cNvGraphicFramePr>
            <a:graphicFrameLocks/>
          </p:cNvGraphicFramePr>
          <p:nvPr/>
        </p:nvGraphicFramePr>
        <p:xfrm>
          <a:off x="93306" y="1072123"/>
          <a:ext cx="11933853" cy="5682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272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129299" y="42331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b="1" dirty="0"/>
              <a:t>RESPONSES FROM 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b="1" dirty="0"/>
              <a:t>UWT CULTURAL FOOD RESEARCH</a:t>
            </a:r>
            <a:endParaRPr b="1" dirty="0"/>
          </a:p>
        </p:txBody>
      </p:sp>
      <p:sp>
        <p:nvSpPr>
          <p:cNvPr id="186" name="Google Shape;186;p13"/>
          <p:cNvSpPr txBox="1">
            <a:spLocks noGrp="1"/>
          </p:cNvSpPr>
          <p:nvPr>
            <p:ph type="body" idx="1"/>
          </p:nvPr>
        </p:nvSpPr>
        <p:spPr>
          <a:xfrm>
            <a:off x="129299" y="1856975"/>
            <a:ext cx="6320927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11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en-US" sz="2737" dirty="0"/>
              <a:t>One participant echoed many times during the focus group: </a:t>
            </a:r>
            <a:r>
              <a:rPr lang="en-US" sz="2737" i="1" dirty="0"/>
              <a:t>“I cannot believe that you are even asking this question…this question about foods that remind me of home…makes me feel seen.”</a:t>
            </a:r>
            <a:endParaRPr sz="2737" i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2737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endParaRPr sz="1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2737" i="1" dirty="0"/>
              <a:t>“Spices are expensive and I cannot afford them but if I had spices so I could have the taste and smell of home…it would change how I would feel about the food.”</a:t>
            </a:r>
            <a:endParaRPr sz="2737" i="1" dirty="0"/>
          </a:p>
        </p:txBody>
      </p:sp>
      <p:pic>
        <p:nvPicPr>
          <p:cNvPr id="187" name="Google Shape;18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5875" y="1856975"/>
            <a:ext cx="5205338" cy="486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rcRect l="18926" r="-1" b="-1"/>
          <a:stretch>
            <a:fillRect/>
          </a:stretch>
        </p:blipFill>
        <p:spPr>
          <a:xfrm>
            <a:off x="547914" y="949960"/>
            <a:ext cx="3799476" cy="49580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081CFB-C649-7632-2C63-DA0F9459C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986" y="0"/>
            <a:ext cx="7317014" cy="65633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100" b="1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1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5700" b="1" i="0" u="none" strike="noStrike" cap="none" normalizeH="0" baseline="0" dirty="0">
                <a:ln>
                  <a:noFill/>
                </a:ln>
                <a:effectLst/>
              </a:rPr>
              <a:t>CREATING A SENSE OF BELONGING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3200" b="1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</a:rPr>
              <a:t>What does belonging look like at UW Seattle and UW Tacoma?</a:t>
            </a:r>
          </a:p>
          <a:p>
            <a:pPr lvl="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effectLst/>
              </a:rPr>
              <a:t>Feeling welcomed and respected in the classroom </a:t>
            </a:r>
          </a:p>
          <a:p>
            <a:pPr lvl="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effectLst/>
              </a:rPr>
              <a:t>Finding community through shared experiences </a:t>
            </a:r>
          </a:p>
          <a:p>
            <a:pPr lvl="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effectLst/>
              </a:rPr>
              <a:t>all identities are welcomed</a:t>
            </a:r>
          </a:p>
          <a:p>
            <a:pPr lvl="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effectLst/>
              </a:rPr>
              <a:t>Feeling supported academically, culturally, emotionally and basic needs are being met</a:t>
            </a:r>
          </a:p>
          <a:p>
            <a:pPr lvl="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altLang="en-US" sz="40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</a:rPr>
              <a:t>Our message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</a:rPr>
              <a:t>You don’t have to leave your culture at the doors of the institution.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br>
              <a:rPr kumimoji="0" lang="en-US" altLang="en-US" sz="4000" b="0" i="0" u="none" strike="noStrike" cap="none" normalizeH="0" baseline="0" dirty="0">
                <a:ln>
                  <a:noFill/>
                </a:ln>
                <a:effectLst/>
              </a:rPr>
            </a:b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</a:rPr>
              <a:t>Your food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effectLst/>
              </a:rPr>
              <a:t>, your language, your traditions, your identities—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effectLst/>
              </a:rPr>
              <a:t>all belong here.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4085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op view of spices in containers">
            <a:extLst>
              <a:ext uri="{FF2B5EF4-FFF2-40B4-BE49-F238E27FC236}">
                <a16:creationId xmlns:a16="http://schemas.microsoft.com/office/drawing/2014/main" id="{480749E7-0E36-37DE-CF18-9C08EEFF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83" r="11179" b="1"/>
          <a:stretch>
            <a:fillRect/>
          </a:stretch>
        </p:blipFill>
        <p:spPr>
          <a:xfrm>
            <a:off x="635385" y="1066800"/>
            <a:ext cx="4199468" cy="4572001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F0A84-972B-A740-2F3B-29E9F20D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52399"/>
            <a:ext cx="12191998" cy="155930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Cultural foods in college and community food banks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BF6DA97-CF21-216E-9CFE-BBF725A745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95334" y="1066800"/>
            <a:ext cx="6942666" cy="5791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Honoring Identity, Nourishing Community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Spices that carry stories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 flavors of home that connect people to family, memory, and tradition.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Beans, noodles, grains, and staples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Everyday foods that affirm cultural identity and dignity.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Halal, kosher, and culturally specific items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Food that respects diverse beliefs and practices, ensuring everyone feels seen.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Why it matters: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Providing culturally meaningful foods isn’t charity—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4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4;gf4013bed0f_0_5" descr="A group of people holding plates of food">
            <a:extLst>
              <a:ext uri="{FF2B5EF4-FFF2-40B4-BE49-F238E27FC236}">
                <a16:creationId xmlns:a16="http://schemas.microsoft.com/office/drawing/2014/main" id="{11614F88-A14E-6384-E798-9A9CFADAE72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1" b="2206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08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Community Partnerships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1507" y="387224"/>
            <a:ext cx="329183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</a:rPr>
              <a:t>Nourish Pierce County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31A55-E565-B0DD-95E1-E9089FAC0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48" y="2615262"/>
            <a:ext cx="5131088" cy="3129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B94AE8-11E2-9F5F-9366-D6D65D878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32"/>
          <a:stretch>
            <a:fillRect/>
          </a:stretch>
        </p:blipFill>
        <p:spPr>
          <a:xfrm>
            <a:off x="6345165" y="2217815"/>
            <a:ext cx="4135644" cy="3997831"/>
          </a:xfrm>
          <a:prstGeom prst="rect">
            <a:avLst/>
          </a:prstGeom>
        </p:spPr>
      </p:pic>
      <p:sp>
        <p:nvSpPr>
          <p:cNvPr id="4" name="AutoShape 2" descr="Broadway Farmers Market">
            <a:extLst>
              <a:ext uri="{FF2B5EF4-FFF2-40B4-BE49-F238E27FC236}">
                <a16:creationId xmlns:a16="http://schemas.microsoft.com/office/drawing/2014/main" id="{5C24E398-7A30-491D-AF76-45248B9BC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5">
            <a:extLst>
              <a:ext uri="{FF2B5EF4-FFF2-40B4-BE49-F238E27FC236}">
                <a16:creationId xmlns:a16="http://schemas.microsoft.com/office/drawing/2014/main" id="{44C50B89-B0C9-0A76-41F2-B6FFB2268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6610"/>
          <a:stretch/>
        </p:blipFill>
        <p:spPr bwMode="auto">
          <a:xfrm>
            <a:off x="719040" y="643467"/>
            <a:ext cx="2929161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3">
            <a:extLst>
              <a:ext uri="{FF2B5EF4-FFF2-40B4-BE49-F238E27FC236}">
                <a16:creationId xmlns:a16="http://schemas.microsoft.com/office/drawing/2014/main" id="{4E90AA8D-34A2-0558-03C8-299985C5D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r="10387" b="4"/>
          <a:stretch/>
        </p:blipFill>
        <p:spPr bwMode="auto">
          <a:xfrm>
            <a:off x="8475540" y="650497"/>
            <a:ext cx="2928858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4">
            <a:extLst>
              <a:ext uri="{FF2B5EF4-FFF2-40B4-BE49-F238E27FC236}">
                <a16:creationId xmlns:a16="http://schemas.microsoft.com/office/drawing/2014/main" id="{36CDD0A1-C778-C088-E563-09749941F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" r="2" b="32417"/>
          <a:stretch/>
        </p:blipFill>
        <p:spPr bwMode="auto">
          <a:xfrm>
            <a:off x="719253" y="3748194"/>
            <a:ext cx="2911535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1">
            <a:extLst>
              <a:ext uri="{FF2B5EF4-FFF2-40B4-BE49-F238E27FC236}">
                <a16:creationId xmlns:a16="http://schemas.microsoft.com/office/drawing/2014/main" id="{79DA1A08-2EF0-F694-134C-D30525F4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3492"/>
          <a:stretch/>
        </p:blipFill>
        <p:spPr bwMode="auto">
          <a:xfrm>
            <a:off x="4381676" y="2059098"/>
            <a:ext cx="3252903" cy="27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08;p32">
            <a:extLst>
              <a:ext uri="{FF2B5EF4-FFF2-40B4-BE49-F238E27FC236}">
                <a16:creationId xmlns:a16="http://schemas.microsoft.com/office/drawing/2014/main" id="{CEB9695B-D3B5-0699-CF74-D140D5BB33D2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6937" b="3"/>
          <a:stretch/>
        </p:blipFill>
        <p:spPr bwMode="auto">
          <a:xfrm>
            <a:off x="8481933" y="3755224"/>
            <a:ext cx="2916073" cy="246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EC776-6E87-E3E8-7F63-8BE1D988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53" y="909081"/>
            <a:ext cx="6740010" cy="164297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000" b="1" dirty="0"/>
              <a:t>The right to food is a human right recognized by international human rights law.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F4900-0774-A021-22B0-027EFE423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2144990"/>
            <a:ext cx="6540812" cy="4210990"/>
          </a:xfrm>
        </p:spPr>
        <p:txBody>
          <a:bodyPr anchor="t">
            <a:norm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lang="en-US" sz="1700" i="1" dirty="0"/>
          </a:p>
          <a:p>
            <a:pPr marL="0" lvl="0" indent="0">
              <a:buClr>
                <a:schemeClr val="dk1"/>
              </a:buClr>
              <a:buSzPts val="3000"/>
              <a:buNone/>
            </a:pPr>
            <a:r>
              <a:rPr lang="en-US" sz="1700" i="1" dirty="0"/>
              <a:t>“</a:t>
            </a:r>
            <a:r>
              <a:rPr lang="en-US" sz="2400" i="1" dirty="0"/>
              <a:t>The Universal Declaration of Human Rights recognizes:</a:t>
            </a:r>
          </a:p>
          <a:p>
            <a:pPr marL="0" lvl="0" indent="0">
              <a:buClr>
                <a:schemeClr val="dk1"/>
              </a:buClr>
              <a:buSzPts val="3000"/>
              <a:buNone/>
            </a:pPr>
            <a:endParaRPr lang="en-US" sz="2400" i="1" dirty="0"/>
          </a:p>
          <a:p>
            <a:pPr marL="0" lvl="0" indent="0">
              <a:buClr>
                <a:schemeClr val="dk1"/>
              </a:buClr>
              <a:buSzPts val="3000"/>
              <a:buNone/>
            </a:pPr>
            <a:r>
              <a:rPr lang="en-US" sz="2400" i="1" dirty="0"/>
              <a:t> “Everyone has the right to a standard of living adequate for the health and well-being of himself and of his family, including food,...”</a:t>
            </a:r>
            <a:endParaRPr lang="en-US" sz="2400" dirty="0"/>
          </a:p>
          <a:p>
            <a:pPr marL="0" lvl="0" indent="0">
              <a:buClr>
                <a:schemeClr val="dk1"/>
              </a:buClr>
              <a:buSzPts val="3000"/>
              <a:buNone/>
            </a:pPr>
            <a:endParaRPr lang="en-US" sz="2400" i="1" dirty="0"/>
          </a:p>
          <a:p>
            <a:endParaRPr lang="en-US" sz="17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oogle Shape;153;p8">
            <a:extLst>
              <a:ext uri="{FF2B5EF4-FFF2-40B4-BE49-F238E27FC236}">
                <a16:creationId xmlns:a16="http://schemas.microsoft.com/office/drawing/2014/main" id="{0B447C43-D93A-5177-5BC5-99AD0420FBA0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176917" y="909081"/>
            <a:ext cx="3968629" cy="5071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1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434C9A3-01E6-7486-DC9F-6781E3CF4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0592" y="281484"/>
            <a:ext cx="8915611" cy="1920832"/>
          </a:xfrm>
        </p:spPr>
        <p:txBody>
          <a:bodyPr anchor="b"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600" b="1" dirty="0"/>
              <a:t>United Nations Declaration of Human Rights                 </a:t>
            </a:r>
            <a:r>
              <a:rPr lang="en-US" altLang="en-US" sz="3600" b="1" i="1" dirty="0"/>
              <a:t>Right to Food</a:t>
            </a:r>
            <a:br>
              <a:rPr lang="en-US" altLang="en-US" sz="3200" b="1" i="1" dirty="0"/>
            </a:br>
            <a:br>
              <a:rPr lang="en-US" altLang="en-US" sz="3200" b="1" i="1" dirty="0"/>
            </a:br>
            <a:br>
              <a:rPr lang="en-US" sz="1800" i="1" dirty="0"/>
            </a:br>
            <a:br>
              <a:rPr lang="en-US" sz="1800" dirty="0"/>
            </a:br>
            <a:br>
              <a:rPr lang="en-US" altLang="en-US" sz="1800" b="1" i="1" dirty="0"/>
            </a:br>
            <a:endParaRPr lang="en-US" altLang="en-US" sz="1800" b="1" i="1" dirty="0"/>
          </a:p>
        </p:txBody>
      </p:sp>
      <p:pic>
        <p:nvPicPr>
          <p:cNvPr id="21518" name="Picture 21507" descr="Assorted vegetables and fruits">
            <a:extLst>
              <a:ext uri="{FF2B5EF4-FFF2-40B4-BE49-F238E27FC236}">
                <a16:creationId xmlns:a16="http://schemas.microsoft.com/office/drawing/2014/main" id="{2682F812-2E69-6622-CB86-9E838C7CC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76" r="21193" b="-1"/>
          <a:stretch/>
        </p:blipFill>
        <p:spPr>
          <a:xfrm>
            <a:off x="-92749" y="130639"/>
            <a:ext cx="283565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A194D-34F7-E8DA-3730-8E223C4BE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2909" y="768285"/>
            <a:ext cx="9353295" cy="6709674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2400" b="1" u="sng" dirty="0"/>
              <a:t>Available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available from natural resources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food should be available for sale in markets and shops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dirty="0">
                <a:highlight>
                  <a:srgbClr val="FFFF00"/>
                </a:highlight>
                <a:ea typeface="Calibri" panose="020F0502020204030204" pitchFamily="34" charset="0"/>
              </a:rPr>
              <a:t>cultural traditions of the people </a:t>
            </a:r>
            <a:endParaRPr lang="en-US" sz="2400" dirty="0">
              <a:highlight>
                <a:srgbClr val="FFFF00"/>
              </a:highlight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2400" b="1" u="sng" dirty="0"/>
              <a:t>Accessible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Economic accessibility means that food must be affordable.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Without compromising other basic needs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Physical access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highlight>
                  <a:srgbClr val="FFFF00"/>
                </a:highlight>
              </a:rPr>
              <a:t>Access to land to grow  food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sz="2400" dirty="0"/>
          </a:p>
          <a:p>
            <a:pPr marL="0" indent="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2400" b="1" u="sng" dirty="0"/>
              <a:t>Adequate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Satisfy dietary needs,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energy-dense and low-nutrient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highlight>
                  <a:srgbClr val="FFFF00"/>
                </a:highlight>
              </a:rPr>
              <a:t>culturally acceptable</a:t>
            </a:r>
            <a:endParaRPr lang="en-US" sz="2400" b="1" u="sng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 descr="Puyallup Tribe appeals Tacoma LNG decision">
            <a:extLst>
              <a:ext uri="{FF2B5EF4-FFF2-40B4-BE49-F238E27FC236}">
                <a16:creationId xmlns:a16="http://schemas.microsoft.com/office/drawing/2014/main" id="{66133B83-A5CA-1359-3B73-A5BD9BA18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r="5452"/>
          <a:stretch/>
        </p:blipFill>
        <p:spPr bwMode="auto">
          <a:xfrm>
            <a:off x="3125223" y="3589607"/>
            <a:ext cx="3227119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134CC3FF-7AA4-46F4-8B24-2F9383D8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5E42E8-8B96-4FF0-9DCC-7E2084C0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8FEA8A4-ED0E-429C-884B-1599153B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F4EF4-6EB0-4477-0912-D99183B3B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06" y="908771"/>
            <a:ext cx="3543197" cy="2878986"/>
          </a:xfrm>
        </p:spPr>
        <p:txBody>
          <a:bodyPr>
            <a:normAutofit/>
          </a:bodyPr>
          <a:lstStyle/>
          <a:p>
            <a:pPr algn="ctr"/>
            <a:r>
              <a:rPr lang="en-US" alt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about Justice and </a:t>
            </a:r>
            <a:br>
              <a:rPr lang="en-US" alt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Human rights locally?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2" name="Graphic 4">
            <a:extLst>
              <a:ext uri="{FF2B5EF4-FFF2-40B4-BE49-F238E27FC236}">
                <a16:creationId xmlns:a16="http://schemas.microsoft.com/office/drawing/2014/main" id="{5F2AA49C-5AC0-41C7-BFAF-74B8D829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A750A0-64B5-41B2-B525-A914EB40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8216C77-85C1-4BDC-87A8-7E759332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71AED48-754E-41AC-9ECC-DB2597644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8005417-D297-404F-82A5-8C4393E85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F942D6-2D0C-4894-81F0-6F81714BA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FAD802E-9670-4B80-876B-3FF64D29A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8AF437-0BFB-40E4-ADA0-5749919A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8BC9C3D-CBBE-4D29-9DAC-98B3CAF39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7016629-22ED-494E-9205-594895DA9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F3CC1E-0ED4-4599-9B4E-F057769B9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65A4B3A-F9A7-4FA6-A7F3-EA08E0BA1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83B6A14-A56D-4B95-8395-89CF53A09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9F0868B-B193-43B6-BB1E-1FF72993E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aphic 4">
            <a:extLst>
              <a:ext uri="{FF2B5EF4-FFF2-40B4-BE49-F238E27FC236}">
                <a16:creationId xmlns:a16="http://schemas.microsoft.com/office/drawing/2014/main" id="{BB32367D-C4F2-49D5-A586-298C7CA82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335801"/>
            <a:ext cx="849365" cy="84936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1FF7EE7-ACA2-4BFF-BA75-7FAE93FBB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647462E-B5E8-4F02-A1E4-BD0380A22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12CE109-6153-414A-B2D6-C4F9C6FA2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AF530F5-D68D-4BC8-8984-F1A8B5DEB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EB69747-F9DD-4B80-B488-D5565D0BC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3AFB787-B8A4-4269-9DA9-FF4A6603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E682D93-25A6-4D91-9A81-3F247BBEE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D5F48B5-53B4-4DA8-B929-6AFF50658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A195A3-2A74-4D13-A1B8-24765E26B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98F1918-C39D-4713-AB21-685A94435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3592273-DEE6-42E1-B824-11D544332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D6F82B-B619-4D8B-85AE-0E57103BA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246C574-90D4-412B-9444-203F7C83C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1DFD9-9AB4-27BB-74D8-13FD993A7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685805"/>
            <a:ext cx="4974771" cy="5534019"/>
          </a:xfrm>
        </p:spPr>
        <p:txBody>
          <a:bodyPr>
            <a:normAutofit/>
          </a:bodyPr>
          <a:lstStyle/>
          <a:p>
            <a:pPr lvl="0"/>
            <a:r>
              <a:rPr lang="en-US" sz="2400" b="1">
                <a:solidFill>
                  <a:schemeClr val="bg1"/>
                </a:solidFill>
              </a:rPr>
              <a:t>Food sovereignty is nourishment provided by traditional foods and gathered locally and  honored and shared in traditional ways. </a:t>
            </a:r>
          </a:p>
          <a:p>
            <a:pPr lvl="0"/>
            <a:endParaRPr lang="en-US" sz="2400" b="1" i="1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  <a:effectLst/>
              </a:rPr>
              <a:t>In 1854 Treaty of Medicine Creek</a:t>
            </a:r>
            <a:r>
              <a:rPr lang="en-US" sz="2400">
                <a:solidFill>
                  <a:schemeClr val="bg1"/>
                </a:solidFill>
              </a:rPr>
              <a:t>, Puyallup people were forced to give up rights to land and access to  Indigenous food</a:t>
            </a:r>
          </a:p>
          <a:p>
            <a:endParaRPr lang="en-US" sz="2400" b="1" i="1">
              <a:solidFill>
                <a:schemeClr val="bg1"/>
              </a:solidFill>
            </a:endParaRPr>
          </a:p>
          <a:p>
            <a:r>
              <a:rPr lang="en-US" sz="2400" b="1" i="1">
                <a:solidFill>
                  <a:schemeClr val="bg1"/>
                </a:solidFill>
              </a:rPr>
              <a:t>The tribal members had to fight for their fishing rights in 1974</a:t>
            </a:r>
          </a:p>
          <a:p>
            <a:endParaRPr lang="en-US" sz="2400" b="1" i="1">
              <a:solidFill>
                <a:schemeClr val="bg1"/>
              </a:solidFill>
            </a:endParaRPr>
          </a:p>
          <a:p>
            <a:r>
              <a:rPr lang="en-US" sz="2400" b="1" i="1">
                <a:solidFill>
                  <a:schemeClr val="bg1"/>
                </a:solidFill>
                <a:hlinkClick r:id="rId4"/>
              </a:rPr>
              <a:t>History of Puyallu</a:t>
            </a:r>
            <a:r>
              <a:rPr lang="en-US" sz="2400" b="1" i="1">
                <a:solidFill>
                  <a:schemeClr val="bg1"/>
                </a:solidFill>
              </a:rPr>
              <a:t>p</a:t>
            </a:r>
          </a:p>
          <a:p>
            <a:pPr marL="0" indent="0">
              <a:buNone/>
            </a:pPr>
            <a:endParaRPr lang="en-US" sz="2400" b="1" i="1">
              <a:solidFill>
                <a:schemeClr val="bg1"/>
              </a:solidFill>
            </a:endParaRPr>
          </a:p>
          <a:p>
            <a:endParaRPr lang="en-US" sz="2400" b="1" i="1">
              <a:solidFill>
                <a:schemeClr val="bg1"/>
              </a:solidFill>
            </a:endParaRPr>
          </a:p>
          <a:p>
            <a:endParaRPr lang="en-US" sz="2400" b="1" i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i="1">
              <a:solidFill>
                <a:schemeClr val="bg1"/>
              </a:solidFill>
            </a:endParaRPr>
          </a:p>
          <a:p>
            <a:pPr lvl="0"/>
            <a:endParaRPr lang="en-US" sz="2400" i="1">
              <a:solidFill>
                <a:schemeClr val="bg1"/>
              </a:solidFill>
            </a:endParaRPr>
          </a:p>
          <a:p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5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 Detroit, A New Type of Agricultural Neighborhood Has Emerged - YES! Magazine | Urban farming ...">
            <a:extLst>
              <a:ext uri="{FF2B5EF4-FFF2-40B4-BE49-F238E27FC236}">
                <a16:creationId xmlns:a16="http://schemas.microsoft.com/office/drawing/2014/main" id="{F112DB63-B787-7823-1A11-90C3F0579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r="13154"/>
          <a:stretch/>
        </p:blipFill>
        <p:spPr bwMode="auto">
          <a:xfrm>
            <a:off x="5486400" y="10"/>
            <a:ext cx="670559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7126F-8853-AA54-B08D-3DFFEC6A2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Detroit USA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CECD4-BB22-E475-7B37-B0240EFC9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95" y="1483002"/>
            <a:ext cx="5325375" cy="3945084"/>
          </a:xfrm>
        </p:spPr>
        <p:txBody>
          <a:bodyPr>
            <a:normAutofit/>
          </a:bodyPr>
          <a:lstStyle/>
          <a:p>
            <a:r>
              <a:rPr lang="en-US" sz="3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about human rights of food in US?</a:t>
            </a:r>
          </a:p>
          <a:p>
            <a:endParaRPr lang="en-US" sz="3200" b="1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32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9E32F-2BD2-FC46-4B7B-E5ADC43E6248}"/>
              </a:ext>
            </a:extLst>
          </p:cNvPr>
          <p:cNvSpPr txBox="1"/>
          <p:nvPr/>
        </p:nvSpPr>
        <p:spPr>
          <a:xfrm>
            <a:off x="233796" y="4053709"/>
            <a:ext cx="532537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200" dirty="0">
                <a:solidFill>
                  <a:srgbClr val="0563C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Apartheid</a:t>
            </a:r>
            <a:r>
              <a:rPr lang="en-US" sz="3200" b="1" dirty="0">
                <a:solidFill>
                  <a:srgbClr val="0563C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beyond food deserts</a:t>
            </a:r>
          </a:p>
          <a:p>
            <a:br>
              <a:rPr lang="en-US" sz="2000" b="1" dirty="0">
                <a:solidFill>
                  <a:srgbClr val="0563C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dirty="0">
                <a:solidFill>
                  <a:srgbClr val="0563C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https://www.youtube.com/watch?v=IUeFtaujl7E </a:t>
            </a:r>
            <a:endParaRPr lang="en-US" sz="2000" b="1" dirty="0">
              <a:solidFill>
                <a:srgbClr val="0563C1"/>
              </a:solidFill>
              <a:latin typeface="+mn-lt"/>
              <a:ea typeface="+mn-ea"/>
              <a:cs typeface="+mn-cs"/>
            </a:endParaRPr>
          </a:p>
          <a:p>
            <a:endParaRPr lang="en-US" sz="2000" b="1" dirty="0">
              <a:solidFill>
                <a:srgbClr val="0563C1"/>
              </a:solidFill>
            </a:endParaRPr>
          </a:p>
          <a:p>
            <a:endParaRPr lang="en-US" sz="2000" b="1" dirty="0">
              <a:solidFill>
                <a:srgbClr val="0563C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5613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1" name="Google Shape;179;p13">
            <a:extLst>
              <a:ext uri="{FF2B5EF4-FFF2-40B4-BE49-F238E27FC236}">
                <a16:creationId xmlns:a16="http://schemas.microsoft.com/office/drawing/2014/main" id="{04ABC744-7173-05A0-C324-FF1FE2FC7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812" y="-219057"/>
            <a:ext cx="10515600" cy="1325563"/>
          </a:xfrm>
        </p:spPr>
        <p:txBody>
          <a:bodyPr lIns="91425" tIns="45700" rIns="91425" bIns="45700">
            <a:normAutofit fontScale="90000"/>
          </a:bodyPr>
          <a:lstStyle/>
          <a:p>
            <a:pPr algn="ctr">
              <a:buClr>
                <a:srgbClr val="000000"/>
              </a:buClr>
              <a:buSzPts val="4400"/>
            </a:pPr>
            <a:br>
              <a:rPr lang="en-US" altLang="en-US" dirty="0"/>
            </a:br>
            <a:br>
              <a:rPr lang="en-US" altLang="en-US" dirty="0"/>
            </a:br>
            <a:r>
              <a:rPr lang="en-US" sz="4900" b="1" kern="1200" dirty="0">
                <a:solidFill>
                  <a:srgbClr val="0563C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Apartheid</a:t>
            </a:r>
            <a:r>
              <a:rPr lang="en-US" sz="4900" b="1" dirty="0">
                <a:solidFill>
                  <a:srgbClr val="0563C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beyond food deserts</a:t>
            </a:r>
            <a:br>
              <a:rPr lang="en-US" sz="4900" b="1" dirty="0">
                <a:solidFill>
                  <a:srgbClr val="0563C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000" b="1" dirty="0">
                <a:solidFill>
                  <a:srgbClr val="0563C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https://www.youtube.com/watch?v=IUeFtaujl7E </a:t>
            </a:r>
            <a:r>
              <a:rPr lang="en-US" sz="1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en-US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altLang="en-US" dirty="0"/>
          </a:p>
        </p:txBody>
      </p:sp>
      <p:pic>
        <p:nvPicPr>
          <p:cNvPr id="268290" name="Google Shape;178;p13">
            <a:extLst>
              <a:ext uri="{FF2B5EF4-FFF2-40B4-BE49-F238E27FC236}">
                <a16:creationId xmlns:a16="http://schemas.microsoft.com/office/drawing/2014/main" id="{2A5D0639-A49B-D2F0-BDFD-1FE667E0C9DC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954" y="1379869"/>
            <a:ext cx="10688707" cy="5346662"/>
          </a:xfrm>
        </p:spPr>
      </p:pic>
      <p:sp>
        <p:nvSpPr>
          <p:cNvPr id="268292" name="Google Shape;180;p13">
            <a:extLst>
              <a:ext uri="{FF2B5EF4-FFF2-40B4-BE49-F238E27FC236}">
                <a16:creationId xmlns:a16="http://schemas.microsoft.com/office/drawing/2014/main" id="{B3C64EC8-93B6-3F9A-B204-F26B53042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3676651"/>
            <a:ext cx="695325" cy="464478"/>
          </a:xfrm>
          <a:prstGeom prst="ellipse">
            <a:avLst/>
          </a:prstGeom>
          <a:noFill/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C42371A-2A67-6B1C-2325-D9521F0E18FB}"/>
              </a:ext>
            </a:extLst>
          </p:cNvPr>
          <p:cNvSpPr/>
          <p:nvPr/>
        </p:nvSpPr>
        <p:spPr>
          <a:xfrm rot="3872898">
            <a:off x="8461021" y="148383"/>
            <a:ext cx="335907" cy="5285255"/>
          </a:xfrm>
          <a:prstGeom prst="downArrow">
            <a:avLst/>
          </a:prstGeom>
          <a:ln w="9525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B8FEA-D8E6-8361-C74D-D934D64B9D83}"/>
              </a:ext>
            </a:extLst>
          </p:cNvPr>
          <p:cNvSpPr txBox="1"/>
          <p:nvPr/>
        </p:nvSpPr>
        <p:spPr>
          <a:xfrm>
            <a:off x="10399534" y="993350"/>
            <a:ext cx="179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UWT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4547-5382-455F-8C9C-A3CD2D84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Definitions for our discussion</a:t>
            </a:r>
            <a:br>
              <a:rPr lang="en-US" sz="4000" dirty="0">
                <a:solidFill>
                  <a:srgbClr val="FFFFFF"/>
                </a:solidFill>
                <a:latin typeface="+mn-lt"/>
              </a:rPr>
            </a:br>
            <a:br>
              <a:rPr lang="en-US" sz="4000" dirty="0">
                <a:solidFill>
                  <a:srgbClr val="FFFFFF"/>
                </a:solidFill>
                <a:latin typeface="+mn-lt"/>
              </a:rPr>
            </a:br>
            <a:r>
              <a:rPr lang="en-US" sz="4000" b="1" dirty="0">
                <a:solidFill>
                  <a:srgbClr val="FFFFFF"/>
                </a:solidFill>
                <a:latin typeface="+mn-lt"/>
              </a:rPr>
              <a:t>USDA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FFFFFF"/>
                </a:solidFill>
                <a:latin typeface="+mn-lt"/>
              </a:rPr>
              <a:t>Food insecurity defined </a:t>
            </a:r>
            <a:br>
              <a:rPr lang="en-US" sz="4000" dirty="0">
                <a:solidFill>
                  <a:srgbClr val="FFFFFF"/>
                </a:solidFill>
                <a:latin typeface="+mn-lt"/>
              </a:rPr>
            </a:b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16C04-95A6-4667-BE35-BCC62D2E9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304" y="214252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EFFFF"/>
                </a:solidFill>
              </a:rPr>
              <a:t>Food insecurity </a:t>
            </a:r>
            <a:r>
              <a:rPr lang="en-US" sz="3200" dirty="0">
                <a:solidFill>
                  <a:srgbClr val="FEFFFF"/>
                </a:solidFill>
              </a:rPr>
              <a:t>is the limited or uncertain availability of nutritionally adequate and safe foods or limited or uncertain ability to acquire acceptable foods in socially acceptable ways. (USDA)</a:t>
            </a:r>
          </a:p>
          <a:p>
            <a:endParaRPr lang="en-US" sz="2400" dirty="0">
              <a:solidFill>
                <a:srgbClr val="FEFFFF"/>
              </a:solidFill>
            </a:endParaRPr>
          </a:p>
          <a:p>
            <a:r>
              <a:rPr lang="en-US" b="1" dirty="0">
                <a:solidFill>
                  <a:srgbClr val="FEFFFF"/>
                </a:solidFill>
              </a:rPr>
              <a:t>Hunger – </a:t>
            </a:r>
            <a:r>
              <a:rPr lang="en-US" dirty="0">
                <a:solidFill>
                  <a:srgbClr val="FEFFFF"/>
                </a:solidFill>
              </a:rPr>
              <a:t>physiological sensations</a:t>
            </a:r>
          </a:p>
          <a:p>
            <a:endParaRPr lang="en-US" sz="2400" dirty="0">
              <a:solidFill>
                <a:srgbClr val="FE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D755C-CE90-9110-082E-1F077B31B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38" y="380843"/>
            <a:ext cx="11551562" cy="64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FAF651-473C-4AE4-181C-BFA82936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41" y="26984"/>
            <a:ext cx="9863666" cy="68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1B2BC6-43F8-8D5E-F549-B22F27FD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013" y="76579"/>
            <a:ext cx="12618720" cy="7829955"/>
          </a:xfrm>
          <a:prstGeom prst="rect">
            <a:avLst/>
          </a:prstGeom>
        </p:spPr>
      </p:pic>
      <p:sp>
        <p:nvSpPr>
          <p:cNvPr id="82" name="Shape 82" descr="Shape 180">
            <a:extLst>
              <a:ext uri="{FF2B5EF4-FFF2-40B4-BE49-F238E27FC236}">
                <a16:creationId xmlns:a16="http://schemas.microsoft.com/office/drawing/2014/main" id="{021181BE-FA29-0179-64DC-4CA81AC3B5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717088" y="5476875"/>
            <a:ext cx="117475" cy="200025"/>
          </a:xfrm>
        </p:spPr>
        <p:txBody>
          <a:bodyPr/>
          <a:lstStyle>
            <a:lvl1pPr>
              <a:spcBef>
                <a:spcPts val="1688"/>
              </a:spcBef>
              <a:defRPr sz="1050">
                <a:solidFill>
                  <a:srgbClr val="797979"/>
                </a:solidFill>
              </a:defRPr>
            </a:lvl1pPr>
          </a:lstStyle>
          <a:p>
            <a:pPr>
              <a:defRPr/>
            </a:pPr>
            <a:fld id="{F4652A7E-6748-40B5-A749-25247602D087}" type="slidenum">
              <a:rPr/>
              <a:pPr>
                <a:defRPr/>
              </a:pPr>
              <a:t>9</a:t>
            </a:fld>
            <a:endParaRPr dirty="0"/>
          </a:p>
        </p:txBody>
      </p:sp>
      <p:sp>
        <p:nvSpPr>
          <p:cNvPr id="99" name="Shape 99" descr="Shape 1295">
            <a:extLst>
              <a:ext uri="{FF2B5EF4-FFF2-40B4-BE49-F238E27FC236}">
                <a16:creationId xmlns:a16="http://schemas.microsoft.com/office/drawing/2014/main" id="{F020E9ED-7DE7-A162-AEAD-28078BE2F07B}"/>
              </a:ext>
            </a:extLst>
          </p:cNvPr>
          <p:cNvSpPr/>
          <p:nvPr/>
        </p:nvSpPr>
        <p:spPr>
          <a:xfrm>
            <a:off x="557815" y="216766"/>
            <a:ext cx="11076370" cy="23288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12200" spc="544">
                <a:solidFill>
                  <a:srgbClr val="21212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700" b="1" dirty="0">
              <a:latin typeface="+mn-lt"/>
            </a:endParaRPr>
          </a:p>
        </p:txBody>
      </p:sp>
      <p:sp>
        <p:nvSpPr>
          <p:cNvPr id="100" name="Shape 100" descr="Shape 1296">
            <a:extLst>
              <a:ext uri="{FF2B5EF4-FFF2-40B4-BE49-F238E27FC236}">
                <a16:creationId xmlns:a16="http://schemas.microsoft.com/office/drawing/2014/main" id="{32B516D2-15DE-9783-3469-29E075A09449}"/>
              </a:ext>
            </a:extLst>
          </p:cNvPr>
          <p:cNvSpPr/>
          <p:nvPr/>
        </p:nvSpPr>
        <p:spPr>
          <a:xfrm>
            <a:off x="2000250" y="2157413"/>
            <a:ext cx="3429000" cy="373062"/>
          </a:xfrm>
          <a:prstGeom prst="rect">
            <a:avLst/>
          </a:prstGeom>
          <a:ln w="12700">
            <a:miter lim="400000"/>
          </a:ln>
        </p:spPr>
        <p:txBody>
          <a:bodyPr lIns="19050" tIns="19050" rIns="19050" bIns="1905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5800" spc="290">
                <a:solidFill>
                  <a:srgbClr val="151618"/>
                </a:solidFill>
              </a:defRPr>
            </a:pPr>
            <a:endParaRPr sz="2175" i="1" spc="290" dirty="0">
              <a:solidFill>
                <a:srgbClr val="F04E48"/>
              </a:solidFill>
              <a:latin typeface="+mn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CDBE59-61F7-BC89-B580-F74DD0B610D4}"/>
              </a:ext>
            </a:extLst>
          </p:cNvPr>
          <p:cNvSpPr/>
          <p:nvPr/>
        </p:nvSpPr>
        <p:spPr>
          <a:xfrm>
            <a:off x="7774810" y="810079"/>
            <a:ext cx="3835659" cy="327605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BA782-9EAD-9FF0-E9A7-F9A6ECDDB09B}"/>
              </a:ext>
            </a:extLst>
          </p:cNvPr>
          <p:cNvSpPr txBox="1"/>
          <p:nvPr/>
        </p:nvSpPr>
        <p:spPr>
          <a:xfrm>
            <a:off x="8543110" y="1181100"/>
            <a:ext cx="22990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48% 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of 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UW Tacoma Students</a:t>
            </a:r>
          </a:p>
          <a:p>
            <a:pPr algn="ctr"/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May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AE741E-D9E0-4477-286F-9AFAD4012CEE}"/>
              </a:ext>
            </a:extLst>
          </p:cNvPr>
          <p:cNvSpPr txBox="1"/>
          <p:nvPr/>
        </p:nvSpPr>
        <p:spPr>
          <a:xfrm>
            <a:off x="35810" y="4469490"/>
            <a:ext cx="4643254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36 - 42 % </a:t>
            </a:r>
          </a:p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of </a:t>
            </a:r>
          </a:p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US University Students  </a:t>
            </a:r>
          </a:p>
          <a:p>
            <a:pPr algn="ctr"/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562DA-3229-72DE-A8EC-D7C9F93880C7}"/>
              </a:ext>
            </a:extLst>
          </p:cNvPr>
          <p:cNvSpPr/>
          <p:nvPr/>
        </p:nvSpPr>
        <p:spPr>
          <a:xfrm>
            <a:off x="365760" y="326571"/>
            <a:ext cx="5063490" cy="22039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Students who have </a:t>
            </a:r>
          </a:p>
          <a:p>
            <a:pPr algn="ctr"/>
            <a:r>
              <a:rPr lang="en-US" sz="3200" b="1" dirty="0"/>
              <a:t>low to very low food security </a:t>
            </a:r>
          </a:p>
        </p:txBody>
      </p:sp>
      <p:sp>
        <p:nvSpPr>
          <p:cNvPr id="24" name="Shape 93" descr="Hexagon 9">
            <a:extLst>
              <a:ext uri="{FF2B5EF4-FFF2-40B4-BE49-F238E27FC236}">
                <a16:creationId xmlns:a16="http://schemas.microsoft.com/office/drawing/2014/main" id="{010BBA89-57A2-6B9B-2458-88EC16F0FAAB}"/>
              </a:ext>
            </a:extLst>
          </p:cNvPr>
          <p:cNvSpPr/>
          <p:nvPr/>
        </p:nvSpPr>
        <p:spPr bwMode="auto">
          <a:xfrm>
            <a:off x="9716322" y="5084372"/>
            <a:ext cx="64" cy="184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1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34FADA-478C-787C-63DD-C2741BDC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366" y="5003775"/>
            <a:ext cx="2248016" cy="148597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1B579F8-F248-3BE4-5880-E2E51A708116}"/>
              </a:ext>
            </a:extLst>
          </p:cNvPr>
          <p:cNvSpPr/>
          <p:nvPr/>
        </p:nvSpPr>
        <p:spPr>
          <a:xfrm>
            <a:off x="5621306" y="2448960"/>
            <a:ext cx="2812248" cy="2328862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48% UWT students are food insecure even working full time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723</Words>
  <Application>Microsoft Office PowerPoint</Application>
  <PresentationFormat>Widescreen</PresentationFormat>
  <Paragraphs>117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inherit</vt:lpstr>
      <vt:lpstr>Open Sans</vt:lpstr>
      <vt:lpstr>Roboto</vt:lpstr>
      <vt:lpstr>Segoe UI</vt:lpstr>
      <vt:lpstr>Office Theme</vt:lpstr>
      <vt:lpstr> </vt:lpstr>
      <vt:lpstr>The right to food is a human right recognized by international human rights law. </vt:lpstr>
      <vt:lpstr>United Nations Declaration of Human Rights                 Right to Food     </vt:lpstr>
      <vt:lpstr>What about Justice and  Human rights locally?</vt:lpstr>
      <vt:lpstr>Detroit USA</vt:lpstr>
      <vt:lpstr>  Food Apartheid: beyond food deserts https://www.youtube.com/watch?v=IUeFtaujl7E   </vt:lpstr>
      <vt:lpstr>Definitions for our discussion  USDA Food insecurity defined  </vt:lpstr>
      <vt:lpstr>PowerPoint Presentation</vt:lpstr>
      <vt:lpstr>PowerPoint Presentation</vt:lpstr>
      <vt:lpstr>HISTORY OF THE UW TACOMA PANTRY</vt:lpstr>
      <vt:lpstr>PowerPoint Presentation</vt:lpstr>
      <vt:lpstr>UWT compared to US population</vt:lpstr>
      <vt:lpstr>RESPONSES FROM  UWT CULTURAL FOOD RESEARCH</vt:lpstr>
      <vt:lpstr>PowerPoint Presentation</vt:lpstr>
      <vt:lpstr>Cultural foods in college and community food banks</vt:lpstr>
      <vt:lpstr>PowerPoint Presentation</vt:lpstr>
      <vt:lpstr>Community Partnerships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Christine Stevens</dc:creator>
  <cp:lastModifiedBy>Christine Stevens</cp:lastModifiedBy>
  <cp:revision>3</cp:revision>
  <cp:lastPrinted>2026-02-19T21:22:40Z</cp:lastPrinted>
  <dcterms:created xsi:type="dcterms:W3CDTF">2026-02-18T19:31:01Z</dcterms:created>
  <dcterms:modified xsi:type="dcterms:W3CDTF">2026-02-19T21:23:19Z</dcterms:modified>
</cp:coreProperties>
</file>